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</p:embeddedFont>
    <p:embeddedFont>
      <p:font typeface="Roboto Light" panose="02000000000000000000" pitchFamily="2" charset="0"/>
      <p:regular r:id="rId16"/>
      <p:italic r:id="rId17"/>
    </p:embeddedFont>
    <p:embeddedFont>
      <p:font typeface="Roboto Medium" panose="02000000000000000000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4" d="100"/>
          <a:sy n="34" d="100"/>
        </p:scale>
        <p:origin x="31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F9A69E-3B01-4F3D-A09A-055646C93E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1DB8E-51AE-4BCF-B52B-017D90861D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896B8-B0C1-4FAF-A1F4-A79B5BF8B30A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13A2C5-693C-4BB9-91F1-945DD5F1A4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1C55F-2DF9-4431-BC4C-8FD564F3E6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1E2D2-4AEC-4A04-87BE-66E2CC9E8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712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538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079" y="496372"/>
            <a:ext cx="5221129" cy="562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Sales Dashboard Findings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01" y="1418987"/>
            <a:ext cx="10353080" cy="5823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0079" y="7445097"/>
            <a:ext cx="1337024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392" y="690801"/>
            <a:ext cx="13307616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3" name="Text 1"/>
          <p:cNvSpPr/>
          <p:nvPr/>
        </p:nvSpPr>
        <p:spPr>
          <a:xfrm>
            <a:off x="661392" y="1182053"/>
            <a:ext cx="6567130" cy="590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1C97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1. Purchase Amount Over Time</a:t>
            </a:r>
            <a:endParaRPr lang="en-US" sz="3700" dirty="0"/>
          </a:p>
        </p:txBody>
      </p:sp>
      <p:sp>
        <p:nvSpPr>
          <p:cNvPr id="4" name="Text 2"/>
          <p:cNvSpPr/>
          <p:nvPr/>
        </p:nvSpPr>
        <p:spPr>
          <a:xfrm>
            <a:off x="661392" y="1848088"/>
            <a:ext cx="3779758" cy="472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What This Shows</a:t>
            </a:r>
            <a:endParaRPr lang="en-US" sz="2950" dirty="0"/>
          </a:p>
        </p:txBody>
      </p:sp>
      <p:sp>
        <p:nvSpPr>
          <p:cNvPr id="5" name="Text 3"/>
          <p:cNvSpPr/>
          <p:nvPr/>
        </p:nvSpPr>
        <p:spPr>
          <a:xfrm>
            <a:off x="661392" y="2603897"/>
            <a:ext cx="13307616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Visualizes how customer spending changes over days, months, or seasons.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661392" y="3265170"/>
            <a:ext cx="9044702" cy="472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Findings (Example Based on Typical Data Trends)</a:t>
            </a:r>
            <a:endParaRPr lang="en-US" sz="2950" dirty="0"/>
          </a:p>
        </p:txBody>
      </p:sp>
      <p:sp>
        <p:nvSpPr>
          <p:cNvPr id="7" name="Shape 5"/>
          <p:cNvSpPr/>
          <p:nvPr/>
        </p:nvSpPr>
        <p:spPr>
          <a:xfrm>
            <a:off x="661392" y="4020979"/>
            <a:ext cx="6559272" cy="1104067"/>
          </a:xfrm>
          <a:prstGeom prst="roundRect">
            <a:avLst>
              <a:gd name="adj" fmla="val 71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57964" y="4217551"/>
            <a:ext cx="236231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Winter Spike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57964" y="4626173"/>
            <a:ext cx="6166128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Spending spikes during Winter, likely due to seasonal demand.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7409617" y="4020979"/>
            <a:ext cx="6559391" cy="1104067"/>
          </a:xfrm>
          <a:prstGeom prst="roundRect">
            <a:avLst>
              <a:gd name="adj" fmla="val 71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606189" y="4217551"/>
            <a:ext cx="236231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Spring Dip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06189" y="4626173"/>
            <a:ext cx="6166247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Lower activity in Spring suggests reduced customer engagement.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661392" y="5408414"/>
            <a:ext cx="3779758" cy="472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93CB52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Recommendations</a:t>
            </a:r>
            <a:endParaRPr lang="en-US" sz="2950" dirty="0"/>
          </a:p>
        </p:txBody>
      </p:sp>
      <p:sp>
        <p:nvSpPr>
          <p:cNvPr id="14" name="Text 12"/>
          <p:cNvSpPr/>
          <p:nvPr/>
        </p:nvSpPr>
        <p:spPr>
          <a:xfrm>
            <a:off x="661392" y="6164223"/>
            <a:ext cx="13307616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Launch targeted Winter promotions to maximize revenue.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661392" y="6532602"/>
            <a:ext cx="13307616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Spring sales dips to test new discounts or inventory clearance.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661392" y="7118271"/>
            <a:ext cx="4724638" cy="590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endParaRPr lang="en-US" sz="3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315" y="623292"/>
            <a:ext cx="6021586" cy="549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1C97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2. Product Category Popularity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5315" y="1243013"/>
            <a:ext cx="3516630" cy="439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What This Shows</a:t>
            </a:r>
            <a:endParaRPr lang="en-US" sz="2750" dirty="0"/>
          </a:p>
        </p:txBody>
      </p:sp>
      <p:sp>
        <p:nvSpPr>
          <p:cNvPr id="4" name="Text 2"/>
          <p:cNvSpPr/>
          <p:nvPr/>
        </p:nvSpPr>
        <p:spPr>
          <a:xfrm>
            <a:off x="615315" y="1946315"/>
            <a:ext cx="13399770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Breakdown of purchases by category such as footwear, accessories, apparel, etc.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615315" y="2495669"/>
            <a:ext cx="13399770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5315" y="3040737"/>
            <a:ext cx="3516630" cy="439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Findings</a:t>
            </a:r>
            <a:endParaRPr lang="en-US" sz="2750" dirty="0"/>
          </a:p>
        </p:txBody>
      </p:sp>
      <p:sp>
        <p:nvSpPr>
          <p:cNvPr id="7" name="Text 5"/>
          <p:cNvSpPr/>
          <p:nvPr/>
        </p:nvSpPr>
        <p:spPr>
          <a:xfrm>
            <a:off x="615315" y="3902273"/>
            <a:ext cx="648545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Some categories dominate sales while others have very low purchase counts.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7537252" y="3902273"/>
            <a:ext cx="648545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may be more responsive to certain product groups.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15315" y="4605576"/>
            <a:ext cx="3516630" cy="439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7AD18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Recommendations</a:t>
            </a:r>
            <a:endParaRPr lang="en-US" sz="2750" dirty="0"/>
          </a:p>
        </p:txBody>
      </p:sp>
      <p:sp>
        <p:nvSpPr>
          <p:cNvPr id="10" name="Text 8"/>
          <p:cNvSpPr/>
          <p:nvPr/>
        </p:nvSpPr>
        <p:spPr>
          <a:xfrm>
            <a:off x="615315" y="5308878"/>
            <a:ext cx="175736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01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615315" y="5584865"/>
            <a:ext cx="4349353" cy="2286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2" name="Text 10"/>
          <p:cNvSpPr/>
          <p:nvPr/>
        </p:nvSpPr>
        <p:spPr>
          <a:xfrm>
            <a:off x="615315" y="5718453"/>
            <a:ext cx="219789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Stock Allocation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615315" y="6098619"/>
            <a:ext cx="434935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Allocate more stock to high‑performing categories.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5140404" y="5308878"/>
            <a:ext cx="175736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02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5140404" y="5584865"/>
            <a:ext cx="4349472" cy="2286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6" name="Text 14"/>
          <p:cNvSpPr/>
          <p:nvPr/>
        </p:nvSpPr>
        <p:spPr>
          <a:xfrm>
            <a:off x="5140404" y="5718453"/>
            <a:ext cx="2266950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Inventory Management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5140404" y="6098619"/>
            <a:ext cx="4349472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Retire or bundle underperforming items to reduce dead inventory.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9665613" y="5308878"/>
            <a:ext cx="175736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9665613" y="5584865"/>
            <a:ext cx="4349353" cy="2286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20" name="Text 18"/>
          <p:cNvSpPr/>
          <p:nvPr/>
        </p:nvSpPr>
        <p:spPr>
          <a:xfrm>
            <a:off x="9665613" y="5718453"/>
            <a:ext cx="219789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Visibility Boost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9665613" y="6098619"/>
            <a:ext cx="434935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mid‑tier categories to boost their visibility.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615315" y="7056834"/>
            <a:ext cx="4395788" cy="549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endParaRPr lang="en-US" sz="3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601" y="627817"/>
            <a:ext cx="8527256" cy="553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1C97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3. Customer Demographics (Age &amp; Gender)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9601" y="1251823"/>
            <a:ext cx="3541038" cy="442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What This Shows</a:t>
            </a:r>
            <a:endParaRPr lang="en-US" sz="2750" dirty="0"/>
          </a:p>
        </p:txBody>
      </p:sp>
      <p:sp>
        <p:nvSpPr>
          <p:cNvPr id="4" name="Text 2"/>
          <p:cNvSpPr/>
          <p:nvPr/>
        </p:nvSpPr>
        <p:spPr>
          <a:xfrm>
            <a:off x="619601" y="1959888"/>
            <a:ext cx="13391198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Demographic makeup of your customer base.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619601" y="2513052"/>
            <a:ext cx="13391198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9601" y="3061811"/>
            <a:ext cx="3541038" cy="442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Findings</a:t>
            </a:r>
            <a:endParaRPr lang="en-US" sz="2750" dirty="0"/>
          </a:p>
        </p:txBody>
      </p:sp>
      <p:sp>
        <p:nvSpPr>
          <p:cNvPr id="7" name="Shape 5"/>
          <p:cNvSpPr/>
          <p:nvPr/>
        </p:nvSpPr>
        <p:spPr>
          <a:xfrm>
            <a:off x="619601" y="3769876"/>
            <a:ext cx="6607016" cy="1065848"/>
          </a:xfrm>
          <a:prstGeom prst="roundRect">
            <a:avLst>
              <a:gd name="adj" fmla="val 6977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19507" y="3969782"/>
            <a:ext cx="2213134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Age Impact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819507" y="4352568"/>
            <a:ext cx="6207204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Older age groups may contribute the highest purchase amounts.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7403663" y="3769876"/>
            <a:ext cx="6607135" cy="1065848"/>
          </a:xfrm>
          <a:prstGeom prst="roundRect">
            <a:avLst>
              <a:gd name="adj" fmla="val 6977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603569" y="3969782"/>
            <a:ext cx="2213134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Gender Patterns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603569" y="4352568"/>
            <a:ext cx="6207323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Gender distribution shows certain product types attract specific demographics.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619601" y="5101233"/>
            <a:ext cx="3541038" cy="442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7AD1C3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Recommendations</a:t>
            </a:r>
            <a:endParaRPr lang="en-US" sz="2750" dirty="0"/>
          </a:p>
        </p:txBody>
      </p:sp>
      <p:sp>
        <p:nvSpPr>
          <p:cNvPr id="14" name="Text 12"/>
          <p:cNvSpPr/>
          <p:nvPr/>
        </p:nvSpPr>
        <p:spPr>
          <a:xfrm>
            <a:off x="619601" y="5809298"/>
            <a:ext cx="13391198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Personalize marketing campaigns based on age group performance.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619601" y="6154460"/>
            <a:ext cx="13391198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Advertise category‑specific products to the dominant gender segment.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619601" y="6499622"/>
            <a:ext cx="13391198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 target audience by creating offers tailored to younger buyers.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619601" y="7048381"/>
            <a:ext cx="4426268" cy="553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endParaRPr lang="en-US" sz="3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8883" y="614124"/>
            <a:ext cx="13452634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3" name="Text 1"/>
          <p:cNvSpPr/>
          <p:nvPr/>
        </p:nvSpPr>
        <p:spPr>
          <a:xfrm>
            <a:off x="588883" y="1051441"/>
            <a:ext cx="5981819" cy="525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1C97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4. Purchase Frequency Analysis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588883" y="1644610"/>
            <a:ext cx="3365659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What This Shows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588883" y="2317671"/>
            <a:ext cx="1345263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often customers return to make purchases (monthly, quarterly, etc.).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588883" y="2906673"/>
            <a:ext cx="3365659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Findings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588883" y="3731181"/>
            <a:ext cx="6521053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with higher purchase frequency show strong loyalty.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528084" y="3731181"/>
            <a:ext cx="6521053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Some customers purchase only once every several months.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88883" y="4404122"/>
            <a:ext cx="3365659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3CB52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Recommendations</a:t>
            </a:r>
            <a:endParaRPr lang="en-US" sz="26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83" y="5077182"/>
            <a:ext cx="4484132" cy="67306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7118" y="5918478"/>
            <a:ext cx="2103477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Loyalty Rewards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57118" y="6282333"/>
            <a:ext cx="4147661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Introduce loyalty rewards for repeat buyers.</a:t>
            </a:r>
            <a:endParaRPr lang="en-US" sz="13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015" y="5077182"/>
            <a:ext cx="4484251" cy="67306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241250" y="5918478"/>
            <a:ext cx="2103477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Follow-Up</a:t>
            </a:r>
            <a:endParaRPr lang="en-US" sz="1650" dirty="0"/>
          </a:p>
        </p:txBody>
      </p:sp>
      <p:sp>
        <p:nvSpPr>
          <p:cNvPr id="15" name="Text 11"/>
          <p:cNvSpPr/>
          <p:nvPr/>
        </p:nvSpPr>
        <p:spPr>
          <a:xfrm>
            <a:off x="5241250" y="6282333"/>
            <a:ext cx="4147780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 follow‑up reminders or personalized offers for infrequent customers.</a:t>
            </a:r>
            <a:endParaRPr lang="en-US" sz="130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7266" y="5077182"/>
            <a:ext cx="4484251" cy="67306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725501" y="5918478"/>
            <a:ext cx="2103477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Subscriptions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9725501" y="6282333"/>
            <a:ext cx="4147780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Consider creating subscription‑based services for high‑frequency shoppers.</a:t>
            </a:r>
            <a:endParaRPr lang="en-US" sz="1300" dirty="0"/>
          </a:p>
        </p:txBody>
      </p:sp>
      <p:sp>
        <p:nvSpPr>
          <p:cNvPr id="19" name="Text 14"/>
          <p:cNvSpPr/>
          <p:nvPr/>
        </p:nvSpPr>
        <p:spPr>
          <a:xfrm>
            <a:off x="588883" y="7241143"/>
            <a:ext cx="4207073" cy="525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endParaRPr lang="en-US" sz="3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418" y="511969"/>
            <a:ext cx="13659564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3" name="Text 1"/>
          <p:cNvSpPr/>
          <p:nvPr/>
        </p:nvSpPr>
        <p:spPr>
          <a:xfrm>
            <a:off x="485418" y="872609"/>
            <a:ext cx="5956102" cy="433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1C97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5. Discount &amp; Promotion Effectiveness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485418" y="1361599"/>
            <a:ext cx="277427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What This Shows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485418" y="1916311"/>
            <a:ext cx="13659564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 of discounts and promo codes on buying behavior.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485418" y="2349579"/>
            <a:ext cx="13659564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85418" y="2779514"/>
            <a:ext cx="277427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Findings</a:t>
            </a:r>
            <a:endParaRPr lang="en-US" sz="2150" dirty="0"/>
          </a:p>
        </p:txBody>
      </p:sp>
      <p:sp>
        <p:nvSpPr>
          <p:cNvPr id="8" name="Shape 6"/>
          <p:cNvSpPr/>
          <p:nvPr/>
        </p:nvSpPr>
        <p:spPr>
          <a:xfrm>
            <a:off x="485418" y="3334226"/>
            <a:ext cx="6760369" cy="829747"/>
          </a:xfrm>
          <a:prstGeom prst="roundRect">
            <a:avLst>
              <a:gd name="adj" fmla="val 8816"/>
            </a:avLst>
          </a:prstGeom>
          <a:solidFill>
            <a:srgbClr val="000018">
              <a:alpha val="95000"/>
            </a:srgbClr>
          </a:solidFill>
          <a:ln w="15240">
            <a:solidFill>
              <a:srgbClr val="313E80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470178" y="3334226"/>
            <a:ext cx="60960" cy="829747"/>
          </a:xfrm>
          <a:prstGeom prst="roundRect">
            <a:avLst>
              <a:gd name="adj" fmla="val 95573"/>
            </a:avLst>
          </a:prstGeom>
          <a:solidFill>
            <a:srgbClr val="5A6ED8"/>
          </a:solidFill>
          <a:ln/>
        </p:spPr>
      </p:sp>
      <p:sp>
        <p:nvSpPr>
          <p:cNvPr id="10" name="Text 8"/>
          <p:cNvSpPr/>
          <p:nvPr/>
        </p:nvSpPr>
        <p:spPr>
          <a:xfrm>
            <a:off x="685086" y="3488174"/>
            <a:ext cx="1733907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Discount Impact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685086" y="3788093"/>
            <a:ext cx="6406753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Discount users may make more frequent or larger purchases.</a:t>
            </a:r>
            <a:endParaRPr lang="en-US" sz="1050" dirty="0"/>
          </a:p>
        </p:txBody>
      </p:sp>
      <p:sp>
        <p:nvSpPr>
          <p:cNvPr id="12" name="Shape 10"/>
          <p:cNvSpPr/>
          <p:nvPr/>
        </p:nvSpPr>
        <p:spPr>
          <a:xfrm>
            <a:off x="7384494" y="3334226"/>
            <a:ext cx="6760488" cy="829747"/>
          </a:xfrm>
          <a:prstGeom prst="roundRect">
            <a:avLst>
              <a:gd name="adj" fmla="val 8816"/>
            </a:avLst>
          </a:prstGeom>
          <a:solidFill>
            <a:srgbClr val="000018">
              <a:alpha val="95000"/>
            </a:srgbClr>
          </a:solidFill>
          <a:ln w="15240">
            <a:solidFill>
              <a:srgbClr val="313E80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369254" y="3334226"/>
            <a:ext cx="60960" cy="829747"/>
          </a:xfrm>
          <a:prstGeom prst="roundRect">
            <a:avLst>
              <a:gd name="adj" fmla="val 95573"/>
            </a:avLst>
          </a:prstGeom>
          <a:solidFill>
            <a:srgbClr val="5A6ED8"/>
          </a:solidFill>
          <a:ln/>
        </p:spPr>
      </p:sp>
      <p:sp>
        <p:nvSpPr>
          <p:cNvPr id="14" name="Text 12"/>
          <p:cNvSpPr/>
          <p:nvPr/>
        </p:nvSpPr>
        <p:spPr>
          <a:xfrm>
            <a:off x="7584162" y="3488174"/>
            <a:ext cx="1733907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Discount Dependency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7584162" y="3788093"/>
            <a:ext cx="6406872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Some customers only buy when discounts are available.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485418" y="4371975"/>
            <a:ext cx="277427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AD18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Recommendations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485418" y="4926687"/>
            <a:ext cx="13659564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discounts strategically—not too frequently—to protect margins.</a:t>
            </a:r>
            <a:endParaRPr lang="en-US" sz="1050" dirty="0"/>
          </a:p>
        </p:txBody>
      </p:sp>
      <p:sp>
        <p:nvSpPr>
          <p:cNvPr id="18" name="Text 16"/>
          <p:cNvSpPr/>
          <p:nvPr/>
        </p:nvSpPr>
        <p:spPr>
          <a:xfrm>
            <a:off x="485418" y="5197078"/>
            <a:ext cx="13659564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 limited-time promotions to boost slow sales periods.</a:t>
            </a: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485418" y="5467469"/>
            <a:ext cx="13659564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customer segments most responsive to promotions.</a:t>
            </a:r>
            <a:endParaRPr lang="en-US" sz="1050" dirty="0"/>
          </a:p>
        </p:txBody>
      </p:sp>
      <p:sp>
        <p:nvSpPr>
          <p:cNvPr id="20" name="Text 18"/>
          <p:cNvSpPr/>
          <p:nvPr/>
        </p:nvSpPr>
        <p:spPr>
          <a:xfrm>
            <a:off x="485418" y="5897404"/>
            <a:ext cx="5327690" cy="433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1C97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Final Recommendations Summary</a:t>
            </a:r>
            <a:endParaRPr lang="en-US" sz="2700" dirty="0"/>
          </a:p>
        </p:txBody>
      </p:sp>
      <p:sp>
        <p:nvSpPr>
          <p:cNvPr id="21" name="Text 19"/>
          <p:cNvSpPr/>
          <p:nvPr/>
        </p:nvSpPr>
        <p:spPr>
          <a:xfrm>
            <a:off x="485418" y="6538913"/>
            <a:ext cx="13659564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 inventory around top-selling categories.</a:t>
            </a:r>
            <a:endParaRPr lang="en-US" sz="1050" dirty="0"/>
          </a:p>
        </p:txBody>
      </p:sp>
      <p:sp>
        <p:nvSpPr>
          <p:cNvPr id="22" name="Text 20"/>
          <p:cNvSpPr/>
          <p:nvPr/>
        </p:nvSpPr>
        <p:spPr>
          <a:xfrm>
            <a:off x="485418" y="6809303"/>
            <a:ext cx="13659564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marketing toward the age and gender groups that convert best.</a:t>
            </a:r>
            <a:endParaRPr lang="en-US" sz="1050" dirty="0"/>
          </a:p>
        </p:txBody>
      </p:sp>
      <p:sp>
        <p:nvSpPr>
          <p:cNvPr id="23" name="Text 21"/>
          <p:cNvSpPr/>
          <p:nvPr/>
        </p:nvSpPr>
        <p:spPr>
          <a:xfrm>
            <a:off x="485418" y="7079694"/>
            <a:ext cx="13659564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 customer retention using loyalty and follow‑up strategies.</a:t>
            </a:r>
            <a:endParaRPr lang="en-US" sz="1050" dirty="0"/>
          </a:p>
        </p:txBody>
      </p:sp>
      <p:sp>
        <p:nvSpPr>
          <p:cNvPr id="24" name="Text 22"/>
          <p:cNvSpPr/>
          <p:nvPr/>
        </p:nvSpPr>
        <p:spPr>
          <a:xfrm>
            <a:off x="485418" y="7350085"/>
            <a:ext cx="13659564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promotions carefully to increase purchases without harming profit.</a:t>
            </a:r>
            <a:endParaRPr lang="en-US" sz="1050" dirty="0"/>
          </a:p>
        </p:txBody>
      </p:sp>
      <p:sp>
        <p:nvSpPr>
          <p:cNvPr id="25" name="Text 23"/>
          <p:cNvSpPr/>
          <p:nvPr/>
        </p:nvSpPr>
        <p:spPr>
          <a:xfrm>
            <a:off x="485418" y="7620476"/>
            <a:ext cx="13659564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seasonal trends and adjust pricing and stock accordingly.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3865" y="348734"/>
            <a:ext cx="6341507" cy="792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4950" dirty="0">
                <a:solidFill>
                  <a:srgbClr val="1C97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Thank You</a:t>
            </a:r>
            <a:endParaRPr lang="en-US" sz="4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65" y="1394936"/>
            <a:ext cx="9639181" cy="65952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456</Words>
  <Application>Microsoft Office PowerPoint</Application>
  <PresentationFormat>Custom</PresentationFormat>
  <Paragraphs>79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Roboto Light</vt:lpstr>
      <vt:lpstr>Arial</vt:lpstr>
      <vt:lpstr>Roboto Medium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user</cp:lastModifiedBy>
  <cp:revision>3</cp:revision>
  <dcterms:created xsi:type="dcterms:W3CDTF">2025-11-24T16:40:16Z</dcterms:created>
  <dcterms:modified xsi:type="dcterms:W3CDTF">2025-11-24T16:52:18Z</dcterms:modified>
</cp:coreProperties>
</file>